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Lst>
  <p:sldSz cy="8229600" cx="14630400"/>
  <p:notesSz cx="8229600" cy="14630400"/>
  <p:embeddedFontLst>
    <p:embeddedFont>
      <p:font typeface="Marcellus"/>
      <p:regular r:id="rId12"/>
    </p:embeddedFont>
    <p:embeddedFont>
      <p:font typeface="Montserrat"/>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font" Target="fonts/Marcellu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italic.fntdata"/><Relationship Id="rId14" Type="http://schemas.openxmlformats.org/officeDocument/2006/relationships/font" Target="fonts/Montserrat-bold.fntdata"/><Relationship Id="rId16"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descr="preencoded.png" id="37" name="Google Shape;37;p10"/>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38" name="Google Shape;38;p10"/>
          <p:cNvSpPr/>
          <p:nvPr/>
        </p:nvSpPr>
        <p:spPr>
          <a:xfrm>
            <a:off x="6280190" y="3690938"/>
            <a:ext cx="7091124"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Is Random Forest?</a:t>
            </a:r>
            <a:endParaRPr b="0" i="0" sz="51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1"/>
          <p:cNvSpPr/>
          <p:nvPr/>
        </p:nvSpPr>
        <p:spPr>
          <a:xfrm>
            <a:off x="576143" y="452676"/>
            <a:ext cx="5145167" cy="615196"/>
          </a:xfrm>
          <a:prstGeom prst="rect">
            <a:avLst/>
          </a:prstGeom>
          <a:noFill/>
          <a:ln>
            <a:noFill/>
          </a:ln>
        </p:spPr>
        <p:txBody>
          <a:bodyPr anchorCtr="0" anchor="t" bIns="0" lIns="0" spcFirstLastPara="1" rIns="0" wrap="square" tIns="0">
            <a:noAutofit/>
          </a:bodyPr>
          <a:lstStyle/>
          <a:p>
            <a:pPr indent="0" lvl="0" marL="0" marR="0" rtl="0" algn="l">
              <a:lnSpc>
                <a:spcPct val="129729"/>
              </a:lnSpc>
              <a:spcBef>
                <a:spcPts val="0"/>
              </a:spcBef>
              <a:spcAft>
                <a:spcPts val="0"/>
              </a:spcAft>
              <a:buClr>
                <a:srgbClr val="532418"/>
              </a:buClr>
              <a:buSzPts val="3700"/>
              <a:buFont typeface="Marcellus"/>
              <a:buNone/>
            </a:pPr>
            <a:r>
              <a:rPr b="0" i="0" lang="en-US" sz="3700" u="none" cap="none" strike="noStrike">
                <a:solidFill>
                  <a:srgbClr val="532418"/>
                </a:solidFill>
                <a:latin typeface="Marcellus"/>
                <a:ea typeface="Marcellus"/>
                <a:cs typeface="Marcellus"/>
                <a:sym typeface="Marcellus"/>
              </a:rPr>
              <a:t>What Is Random Forest?</a:t>
            </a:r>
            <a:endParaRPr b="0" i="0" sz="3700" u="none" cap="none" strike="noStrike"/>
          </a:p>
        </p:txBody>
      </p:sp>
      <p:sp>
        <p:nvSpPr>
          <p:cNvPr id="45" name="Google Shape;45;p11"/>
          <p:cNvSpPr/>
          <p:nvPr/>
        </p:nvSpPr>
        <p:spPr>
          <a:xfrm>
            <a:off x="576143" y="1314688"/>
            <a:ext cx="13478113" cy="427911"/>
          </a:xfrm>
          <a:prstGeom prst="rect">
            <a:avLst/>
          </a:prstGeom>
          <a:noFill/>
          <a:ln>
            <a:noFill/>
          </a:ln>
        </p:spPr>
        <p:txBody>
          <a:bodyPr anchorCtr="0" anchor="t" bIns="0" lIns="0" spcFirstLastPara="1" rIns="0" wrap="square" tIns="0">
            <a:noAutofit/>
          </a:bodyPr>
          <a:lstStyle/>
          <a:p>
            <a:pPr indent="0" lvl="0" marL="0" marR="0" rtl="0" algn="l">
              <a:lnSpc>
                <a:spcPct val="132000"/>
              </a:lnSpc>
              <a:spcBef>
                <a:spcPts val="0"/>
              </a:spcBef>
              <a:spcAft>
                <a:spcPts val="0"/>
              </a:spcAft>
              <a:buClr>
                <a:srgbClr val="67534F"/>
              </a:buClr>
              <a:buSzPts val="1250"/>
              <a:buFont typeface="Montserrat"/>
              <a:buNone/>
            </a:pPr>
            <a:r>
              <a:rPr b="0" i="0" lang="en-US" sz="1250" u="none" cap="none" strike="noStrike">
                <a:solidFill>
                  <a:srgbClr val="67534F"/>
                </a:solidFill>
                <a:latin typeface="Montserrat"/>
                <a:ea typeface="Montserrat"/>
                <a:cs typeface="Montserrat"/>
                <a:sym typeface="Montserrat"/>
              </a:rPr>
              <a:t>Random Forest is a powerful ensemble learning algorithm that combines the strength of multiple decision trees to make predictions. It works seamlessly for both classification and regression tasks, making it one of the most versatile tools in machine learning.</a:t>
            </a:r>
            <a:endParaRPr b="0" i="0" sz="1250" u="none" cap="none" strike="noStrike"/>
          </a:p>
        </p:txBody>
      </p:sp>
      <p:pic>
        <p:nvPicPr>
          <p:cNvPr descr="preencoded.png" id="46" name="Google Shape;46;p11"/>
          <p:cNvPicPr preferRelativeResize="0"/>
          <p:nvPr/>
        </p:nvPicPr>
        <p:blipFill rotWithShape="1">
          <a:blip r:embed="rId3">
            <a:alphaModFix/>
          </a:blip>
          <a:srcRect b="0" l="0" r="0" t="0"/>
          <a:stretch/>
        </p:blipFill>
        <p:spPr>
          <a:xfrm>
            <a:off x="576150" y="2112876"/>
            <a:ext cx="8897777" cy="5853375"/>
          </a:xfrm>
          <a:prstGeom prst="rect">
            <a:avLst/>
          </a:prstGeom>
          <a:noFill/>
          <a:ln>
            <a:noFill/>
          </a:ln>
        </p:spPr>
      </p:pic>
      <p:sp>
        <p:nvSpPr>
          <p:cNvPr id="47" name="Google Shape;47;p11"/>
          <p:cNvSpPr/>
          <p:nvPr/>
        </p:nvSpPr>
        <p:spPr>
          <a:xfrm>
            <a:off x="9883021" y="2112883"/>
            <a:ext cx="4178737" cy="1259562"/>
          </a:xfrm>
          <a:prstGeom prst="roundRect">
            <a:avLst>
              <a:gd fmla="val 5489" name="adj"/>
            </a:avLst>
          </a:prstGeom>
          <a:solidFill>
            <a:srgbClr val="FFFFF4"/>
          </a:solidFill>
          <a:ln cap="flat" cmpd="sng" w="1522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10062805" y="2292668"/>
            <a:ext cx="2366248" cy="307538"/>
          </a:xfrm>
          <a:prstGeom prst="rect">
            <a:avLst/>
          </a:prstGeom>
          <a:noFill/>
          <a:ln>
            <a:noFill/>
          </a:ln>
        </p:spPr>
        <p:txBody>
          <a:bodyPr anchorCtr="0" anchor="t" bIns="0" lIns="0" spcFirstLastPara="1" rIns="0" wrap="square" tIns="0">
            <a:noAutofit/>
          </a:bodyPr>
          <a:lstStyle/>
          <a:p>
            <a:pPr indent="0" lvl="0" marL="0" marR="0" rtl="0" algn="l">
              <a:lnSpc>
                <a:spcPct val="129729"/>
              </a:lnSpc>
              <a:spcBef>
                <a:spcPts val="0"/>
              </a:spcBef>
              <a:spcAft>
                <a:spcPts val="0"/>
              </a:spcAft>
              <a:buClr>
                <a:srgbClr val="67534F"/>
              </a:buClr>
              <a:buSzPts val="1850"/>
              <a:buFont typeface="Marcellus"/>
              <a:buNone/>
            </a:pPr>
            <a:r>
              <a:rPr b="0" i="0" lang="en-US" sz="1850" u="none" cap="none" strike="noStrike">
                <a:solidFill>
                  <a:srgbClr val="67534F"/>
                </a:solidFill>
                <a:latin typeface="Marcellus"/>
                <a:ea typeface="Marcellus"/>
                <a:cs typeface="Marcellus"/>
                <a:sym typeface="Marcellus"/>
              </a:rPr>
              <a:t>Ensemble Learning</a:t>
            </a:r>
            <a:endParaRPr b="0" i="0" sz="1850" u="none" cap="none" strike="noStrike"/>
          </a:p>
        </p:txBody>
      </p:sp>
      <p:sp>
        <p:nvSpPr>
          <p:cNvPr id="49" name="Google Shape;49;p11"/>
          <p:cNvSpPr/>
          <p:nvPr/>
        </p:nvSpPr>
        <p:spPr>
          <a:xfrm>
            <a:off x="10062805" y="2764750"/>
            <a:ext cx="3819168" cy="427911"/>
          </a:xfrm>
          <a:prstGeom prst="rect">
            <a:avLst/>
          </a:prstGeom>
          <a:noFill/>
          <a:ln>
            <a:noFill/>
          </a:ln>
        </p:spPr>
        <p:txBody>
          <a:bodyPr anchorCtr="0" anchor="t" bIns="0" lIns="0" spcFirstLastPara="1" rIns="0" wrap="square" tIns="0">
            <a:noAutofit/>
          </a:bodyPr>
          <a:lstStyle/>
          <a:p>
            <a:pPr indent="0" lvl="0" marL="0" marR="0" rtl="0" algn="l">
              <a:lnSpc>
                <a:spcPct val="132000"/>
              </a:lnSpc>
              <a:spcBef>
                <a:spcPts val="0"/>
              </a:spcBef>
              <a:spcAft>
                <a:spcPts val="0"/>
              </a:spcAft>
              <a:buClr>
                <a:srgbClr val="67534F"/>
              </a:buClr>
              <a:buSzPts val="1250"/>
              <a:buFont typeface="Montserrat"/>
              <a:buNone/>
            </a:pPr>
            <a:r>
              <a:rPr b="0" i="0" lang="en-US" sz="1250" u="none" cap="none" strike="noStrike">
                <a:solidFill>
                  <a:srgbClr val="67534F"/>
                </a:solidFill>
                <a:latin typeface="Montserrat"/>
                <a:ea typeface="Montserrat"/>
                <a:cs typeface="Montserrat"/>
                <a:sym typeface="Montserrat"/>
              </a:rPr>
              <a:t>Combines multiple models to create stronger predictions than any single model alone</a:t>
            </a:r>
            <a:endParaRPr b="0" i="0" sz="1250" u="none" cap="none" strike="noStrike"/>
          </a:p>
        </p:txBody>
      </p:sp>
      <p:sp>
        <p:nvSpPr>
          <p:cNvPr id="50" name="Google Shape;50;p11"/>
          <p:cNvSpPr/>
          <p:nvPr/>
        </p:nvSpPr>
        <p:spPr>
          <a:xfrm>
            <a:off x="9883021" y="3536990"/>
            <a:ext cx="4178737" cy="1259562"/>
          </a:xfrm>
          <a:prstGeom prst="roundRect">
            <a:avLst>
              <a:gd fmla="val 5489" name="adj"/>
            </a:avLst>
          </a:prstGeom>
          <a:solidFill>
            <a:srgbClr val="FFFFF4"/>
          </a:solidFill>
          <a:ln cap="flat" cmpd="sng" w="1522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a:off x="10062805" y="3716774"/>
            <a:ext cx="2494121" cy="307538"/>
          </a:xfrm>
          <a:prstGeom prst="rect">
            <a:avLst/>
          </a:prstGeom>
          <a:noFill/>
          <a:ln>
            <a:noFill/>
          </a:ln>
        </p:spPr>
        <p:txBody>
          <a:bodyPr anchorCtr="0" anchor="t" bIns="0" lIns="0" spcFirstLastPara="1" rIns="0" wrap="square" tIns="0">
            <a:noAutofit/>
          </a:bodyPr>
          <a:lstStyle/>
          <a:p>
            <a:pPr indent="0" lvl="0" marL="0" marR="0" rtl="0" algn="l">
              <a:lnSpc>
                <a:spcPct val="129729"/>
              </a:lnSpc>
              <a:spcBef>
                <a:spcPts val="0"/>
              </a:spcBef>
              <a:spcAft>
                <a:spcPts val="0"/>
              </a:spcAft>
              <a:buClr>
                <a:srgbClr val="67534F"/>
              </a:buClr>
              <a:buSzPts val="1850"/>
              <a:buFont typeface="Marcellus"/>
              <a:buNone/>
            </a:pPr>
            <a:r>
              <a:rPr b="0" i="0" lang="en-US" sz="1850" u="none" cap="none" strike="noStrike">
                <a:solidFill>
                  <a:srgbClr val="67534F"/>
                </a:solidFill>
                <a:latin typeface="Marcellus"/>
                <a:ea typeface="Marcellus"/>
                <a:cs typeface="Marcellus"/>
                <a:sym typeface="Marcellus"/>
              </a:rPr>
              <a:t>Multiple Decision Trees</a:t>
            </a:r>
            <a:endParaRPr b="0" i="0" sz="1850" u="none" cap="none" strike="noStrike"/>
          </a:p>
        </p:txBody>
      </p:sp>
      <p:sp>
        <p:nvSpPr>
          <p:cNvPr id="52" name="Google Shape;52;p11"/>
          <p:cNvSpPr/>
          <p:nvPr/>
        </p:nvSpPr>
        <p:spPr>
          <a:xfrm>
            <a:off x="10062805" y="4188857"/>
            <a:ext cx="3819168" cy="427911"/>
          </a:xfrm>
          <a:prstGeom prst="rect">
            <a:avLst/>
          </a:prstGeom>
          <a:noFill/>
          <a:ln>
            <a:noFill/>
          </a:ln>
        </p:spPr>
        <p:txBody>
          <a:bodyPr anchorCtr="0" anchor="t" bIns="0" lIns="0" spcFirstLastPara="1" rIns="0" wrap="square" tIns="0">
            <a:noAutofit/>
          </a:bodyPr>
          <a:lstStyle/>
          <a:p>
            <a:pPr indent="0" lvl="0" marL="0" marR="0" rtl="0" algn="l">
              <a:lnSpc>
                <a:spcPct val="132000"/>
              </a:lnSpc>
              <a:spcBef>
                <a:spcPts val="0"/>
              </a:spcBef>
              <a:spcAft>
                <a:spcPts val="0"/>
              </a:spcAft>
              <a:buClr>
                <a:srgbClr val="67534F"/>
              </a:buClr>
              <a:buSzPts val="1250"/>
              <a:buFont typeface="Montserrat"/>
              <a:buNone/>
            </a:pPr>
            <a:r>
              <a:rPr b="0" i="0" lang="en-US" sz="1250" u="none" cap="none" strike="noStrike">
                <a:solidFill>
                  <a:srgbClr val="67534F"/>
                </a:solidFill>
                <a:latin typeface="Montserrat"/>
                <a:ea typeface="Montserrat"/>
                <a:cs typeface="Montserrat"/>
                <a:sym typeface="Montserrat"/>
              </a:rPr>
              <a:t>Built from many independent decision trees working together as a unified system</a:t>
            </a:r>
            <a:endParaRPr b="0" i="0" sz="1250" u="none" cap="none" strike="noStrike"/>
          </a:p>
        </p:txBody>
      </p:sp>
      <p:sp>
        <p:nvSpPr>
          <p:cNvPr id="53" name="Google Shape;53;p11"/>
          <p:cNvSpPr/>
          <p:nvPr/>
        </p:nvSpPr>
        <p:spPr>
          <a:xfrm>
            <a:off x="9883021" y="4961096"/>
            <a:ext cx="4178737" cy="1259562"/>
          </a:xfrm>
          <a:prstGeom prst="roundRect">
            <a:avLst>
              <a:gd fmla="val 5489" name="adj"/>
            </a:avLst>
          </a:prstGeom>
          <a:solidFill>
            <a:srgbClr val="FFFFF4"/>
          </a:solidFill>
          <a:ln cap="flat" cmpd="sng" w="1522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a:off x="10062805" y="5140881"/>
            <a:ext cx="2366248" cy="307538"/>
          </a:xfrm>
          <a:prstGeom prst="rect">
            <a:avLst/>
          </a:prstGeom>
          <a:noFill/>
          <a:ln>
            <a:noFill/>
          </a:ln>
        </p:spPr>
        <p:txBody>
          <a:bodyPr anchorCtr="0" anchor="t" bIns="0" lIns="0" spcFirstLastPara="1" rIns="0" wrap="square" tIns="0">
            <a:noAutofit/>
          </a:bodyPr>
          <a:lstStyle/>
          <a:p>
            <a:pPr indent="0" lvl="0" marL="0" marR="0" rtl="0" algn="l">
              <a:lnSpc>
                <a:spcPct val="129729"/>
              </a:lnSpc>
              <a:spcBef>
                <a:spcPts val="0"/>
              </a:spcBef>
              <a:spcAft>
                <a:spcPts val="0"/>
              </a:spcAft>
              <a:buClr>
                <a:srgbClr val="67534F"/>
              </a:buClr>
              <a:buSzPts val="1850"/>
              <a:buFont typeface="Marcellus"/>
              <a:buNone/>
            </a:pPr>
            <a:r>
              <a:rPr b="0" i="0" lang="en-US" sz="1850" u="none" cap="none" strike="noStrike">
                <a:solidFill>
                  <a:srgbClr val="67534F"/>
                </a:solidFill>
                <a:latin typeface="Marcellus"/>
                <a:ea typeface="Marcellus"/>
                <a:cs typeface="Marcellus"/>
                <a:sym typeface="Marcellus"/>
              </a:rPr>
              <a:t>Dual Purpose</a:t>
            </a:r>
            <a:endParaRPr b="0" i="0" sz="1850" u="none" cap="none" strike="noStrike"/>
          </a:p>
        </p:txBody>
      </p:sp>
      <p:sp>
        <p:nvSpPr>
          <p:cNvPr id="55" name="Google Shape;55;p11"/>
          <p:cNvSpPr/>
          <p:nvPr/>
        </p:nvSpPr>
        <p:spPr>
          <a:xfrm>
            <a:off x="10062805" y="5612963"/>
            <a:ext cx="3819168" cy="427911"/>
          </a:xfrm>
          <a:prstGeom prst="rect">
            <a:avLst/>
          </a:prstGeom>
          <a:noFill/>
          <a:ln>
            <a:noFill/>
          </a:ln>
        </p:spPr>
        <p:txBody>
          <a:bodyPr anchorCtr="0" anchor="t" bIns="0" lIns="0" spcFirstLastPara="1" rIns="0" wrap="square" tIns="0">
            <a:noAutofit/>
          </a:bodyPr>
          <a:lstStyle/>
          <a:p>
            <a:pPr indent="0" lvl="0" marL="0" marR="0" rtl="0" algn="l">
              <a:lnSpc>
                <a:spcPct val="132000"/>
              </a:lnSpc>
              <a:spcBef>
                <a:spcPts val="0"/>
              </a:spcBef>
              <a:spcAft>
                <a:spcPts val="0"/>
              </a:spcAft>
              <a:buClr>
                <a:srgbClr val="67534F"/>
              </a:buClr>
              <a:buSzPts val="1250"/>
              <a:buFont typeface="Montserrat"/>
              <a:buNone/>
            </a:pPr>
            <a:r>
              <a:rPr b="0" i="0" lang="en-US" sz="1250" u="none" cap="none" strike="noStrike">
                <a:solidFill>
                  <a:srgbClr val="67534F"/>
                </a:solidFill>
                <a:latin typeface="Montserrat"/>
                <a:ea typeface="Montserrat"/>
                <a:cs typeface="Montserrat"/>
                <a:sym typeface="Montserrat"/>
              </a:rPr>
              <a:t>Handles both classification problems and regression tasks with equal effectiveness</a:t>
            </a:r>
            <a:endParaRPr b="0" i="0" sz="12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2"/>
          <p:cNvSpPr/>
          <p:nvPr/>
        </p:nvSpPr>
        <p:spPr>
          <a:xfrm>
            <a:off x="793790" y="1554480"/>
            <a:ext cx="10719078"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Why Random Forest Was Developed</a:t>
            </a:r>
            <a:endParaRPr b="0" i="0" sz="5100" u="none" cap="none" strike="noStrike"/>
          </a:p>
        </p:txBody>
      </p:sp>
      <p:sp>
        <p:nvSpPr>
          <p:cNvPr id="62" name="Google Shape;62;p12"/>
          <p:cNvSpPr/>
          <p:nvPr/>
        </p:nvSpPr>
        <p:spPr>
          <a:xfrm>
            <a:off x="793790" y="2492931"/>
            <a:ext cx="3912751" cy="508516"/>
          </a:xfrm>
          <a:prstGeom prst="rect">
            <a:avLst/>
          </a:prstGeom>
          <a:noFill/>
          <a:ln>
            <a:noFill/>
          </a:ln>
        </p:spPr>
        <p:txBody>
          <a:bodyPr anchorCtr="0" anchor="t" bIns="0" lIns="0" spcFirstLastPara="1" rIns="0" wrap="square" tIns="0">
            <a:noAutofit/>
          </a:bodyPr>
          <a:lstStyle/>
          <a:p>
            <a:pPr indent="0" lvl="0" marL="0" marR="0" rtl="0" algn="l">
              <a:lnSpc>
                <a:spcPct val="131147"/>
              </a:lnSpc>
              <a:spcBef>
                <a:spcPts val="0"/>
              </a:spcBef>
              <a:spcAft>
                <a:spcPts val="0"/>
              </a:spcAft>
              <a:buClr>
                <a:srgbClr val="532418"/>
              </a:buClr>
              <a:buSzPts val="3050"/>
              <a:buFont typeface="Marcellus"/>
              <a:buNone/>
            </a:pPr>
            <a:r>
              <a:rPr b="0" i="0" lang="en-US" sz="3050" u="none" cap="none" strike="noStrike">
                <a:solidFill>
                  <a:srgbClr val="532418"/>
                </a:solidFill>
                <a:latin typeface="Marcellus"/>
                <a:ea typeface="Marcellus"/>
                <a:cs typeface="Marcellus"/>
                <a:sym typeface="Marcellus"/>
              </a:rPr>
              <a:t>The Problem</a:t>
            </a:r>
            <a:endParaRPr b="0" i="0" sz="3050" u="none" cap="none" strike="noStrike"/>
          </a:p>
        </p:txBody>
      </p:sp>
      <p:sp>
        <p:nvSpPr>
          <p:cNvPr id="63" name="Google Shape;63;p12"/>
          <p:cNvSpPr/>
          <p:nvPr/>
        </p:nvSpPr>
        <p:spPr>
          <a:xfrm>
            <a:off x="793790" y="3341608"/>
            <a:ext cx="13042821"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Single decision trees, while intuitive and easy to interpret, face significant challenges in real-world applications:</a:t>
            </a:r>
            <a:endParaRPr b="0" i="0" sz="1750" u="none" cap="none" strike="noStrike"/>
          </a:p>
        </p:txBody>
      </p:sp>
      <p:sp>
        <p:nvSpPr>
          <p:cNvPr id="64" name="Google Shape;64;p12"/>
          <p:cNvSpPr/>
          <p:nvPr/>
        </p:nvSpPr>
        <p:spPr>
          <a:xfrm>
            <a:off x="793790" y="3891558"/>
            <a:ext cx="13042821"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They tend to overfit training data, memorizing noise instead of learning patterns</a:t>
            </a:r>
            <a:endParaRPr b="0" i="0" sz="1750" u="none" cap="none" strike="noStrike"/>
          </a:p>
        </p:txBody>
      </p:sp>
      <p:sp>
        <p:nvSpPr>
          <p:cNvPr id="65" name="Google Shape;65;p12"/>
          <p:cNvSpPr/>
          <p:nvPr/>
        </p:nvSpPr>
        <p:spPr>
          <a:xfrm>
            <a:off x="793790" y="4265652"/>
            <a:ext cx="13042821"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Small changes in training data can drastically alter the tree structure</a:t>
            </a:r>
            <a:endParaRPr b="0" i="0" sz="1750" u="none" cap="none" strike="noStrike"/>
          </a:p>
        </p:txBody>
      </p:sp>
      <p:sp>
        <p:nvSpPr>
          <p:cNvPr id="66" name="Google Shape;66;p12"/>
          <p:cNvSpPr/>
          <p:nvPr/>
        </p:nvSpPr>
        <p:spPr>
          <a:xfrm>
            <a:off x="793790" y="4639747"/>
            <a:ext cx="13042821"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Predictions often lack stability and reliability</a:t>
            </a:r>
            <a:endParaRPr b="0" i="0" sz="1750" u="none" cap="none" strike="noStrike"/>
          </a:p>
        </p:txBody>
      </p:sp>
      <p:sp>
        <p:nvSpPr>
          <p:cNvPr id="67" name="Google Shape;67;p12"/>
          <p:cNvSpPr/>
          <p:nvPr/>
        </p:nvSpPr>
        <p:spPr>
          <a:xfrm>
            <a:off x="793790" y="5189696"/>
            <a:ext cx="13042821" cy="1485305"/>
          </a:xfrm>
          <a:prstGeom prst="roundRect">
            <a:avLst>
              <a:gd fmla="val 6414" name="adj"/>
            </a:avLst>
          </a:prstGeom>
          <a:solidFill>
            <a:srgbClr val="FFD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8" name="Google Shape;68;p12"/>
          <p:cNvPicPr preferRelativeResize="0"/>
          <p:nvPr/>
        </p:nvPicPr>
        <p:blipFill rotWithShape="1">
          <a:blip r:embed="rId3">
            <a:alphaModFix/>
          </a:blip>
          <a:srcRect b="0" l="0" r="0" t="0"/>
          <a:stretch/>
        </p:blipFill>
        <p:spPr>
          <a:xfrm>
            <a:off x="1020604" y="5503307"/>
            <a:ext cx="283488" cy="226814"/>
          </a:xfrm>
          <a:prstGeom prst="rect">
            <a:avLst/>
          </a:prstGeom>
          <a:noFill/>
          <a:ln>
            <a:noFill/>
          </a:ln>
        </p:spPr>
      </p:pic>
      <p:sp>
        <p:nvSpPr>
          <p:cNvPr id="69" name="Google Shape;69;p12"/>
          <p:cNvSpPr/>
          <p:nvPr/>
        </p:nvSpPr>
        <p:spPr>
          <a:xfrm>
            <a:off x="1530906" y="5473184"/>
            <a:ext cx="12078891" cy="884396"/>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000000"/>
              </a:buClr>
              <a:buSzPts val="1750"/>
              <a:buFont typeface="Montserrat"/>
              <a:buNone/>
            </a:pPr>
            <a:r>
              <a:rPr b="1" i="0" lang="en-US" sz="1750" u="none" cap="none" strike="noStrike">
                <a:solidFill>
                  <a:srgbClr val="000000"/>
                </a:solidFill>
                <a:latin typeface="Montserrat"/>
                <a:ea typeface="Montserrat"/>
                <a:cs typeface="Montserrat"/>
                <a:sym typeface="Montserrat"/>
              </a:rPr>
              <a:t>The Solution:</a:t>
            </a:r>
            <a:r>
              <a:rPr b="0" i="0" lang="en-US" sz="1750" u="none" cap="none" strike="noStrike">
                <a:solidFill>
                  <a:srgbClr val="000000"/>
                </a:solidFill>
                <a:latin typeface="Montserrat"/>
                <a:ea typeface="Montserrat"/>
                <a:cs typeface="Montserrat"/>
                <a:sym typeface="Montserrat"/>
              </a:rPr>
              <a:t> Random Forest was created to address these fundamental weaknesses by harnessing the wisdom of crowds—combining many trees to cancel out individual errors and create robust, stable predictions.</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p:nvPr/>
        </p:nvSpPr>
        <p:spPr>
          <a:xfrm>
            <a:off x="775930" y="609600"/>
            <a:ext cx="8114348" cy="828437"/>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532418"/>
              </a:buClr>
              <a:buSzPts val="5000"/>
              <a:buFont typeface="Marcellus"/>
              <a:buNone/>
            </a:pPr>
            <a:r>
              <a:rPr b="0" i="0" lang="en-US" sz="5000" u="none" cap="none" strike="noStrike">
                <a:solidFill>
                  <a:srgbClr val="532418"/>
                </a:solidFill>
                <a:latin typeface="Marcellus"/>
                <a:ea typeface="Marcellus"/>
                <a:cs typeface="Marcellus"/>
                <a:sym typeface="Marcellus"/>
              </a:rPr>
              <a:t>Core Idea of Random Forest</a:t>
            </a:r>
            <a:endParaRPr b="0" i="0" sz="5000" u="none" cap="none" strike="noStrike"/>
          </a:p>
        </p:txBody>
      </p:sp>
      <p:pic>
        <p:nvPicPr>
          <p:cNvPr descr="preencoded.png" id="76" name="Google Shape;76;p13"/>
          <p:cNvPicPr preferRelativeResize="0"/>
          <p:nvPr/>
        </p:nvPicPr>
        <p:blipFill rotWithShape="1">
          <a:blip r:embed="rId3">
            <a:alphaModFix/>
          </a:blip>
          <a:srcRect b="0" l="0" r="0" t="0"/>
          <a:stretch/>
        </p:blipFill>
        <p:spPr>
          <a:xfrm>
            <a:off x="775930" y="1770578"/>
            <a:ext cx="1108472" cy="1330166"/>
          </a:xfrm>
          <a:prstGeom prst="rect">
            <a:avLst/>
          </a:prstGeom>
          <a:noFill/>
          <a:ln>
            <a:noFill/>
          </a:ln>
        </p:spPr>
      </p:pic>
      <p:sp>
        <p:nvSpPr>
          <p:cNvPr id="77" name="Google Shape;77;p13"/>
          <p:cNvSpPr/>
          <p:nvPr/>
        </p:nvSpPr>
        <p:spPr>
          <a:xfrm>
            <a:off x="2106097" y="1992273"/>
            <a:ext cx="3186827" cy="41433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Train Many Trees</a:t>
            </a:r>
            <a:endParaRPr b="0" i="0" sz="2500" u="none" cap="none" strike="noStrike"/>
          </a:p>
        </p:txBody>
      </p:sp>
      <p:sp>
        <p:nvSpPr>
          <p:cNvPr id="78" name="Google Shape;78;p13"/>
          <p:cNvSpPr/>
          <p:nvPr/>
        </p:nvSpPr>
        <p:spPr>
          <a:xfrm>
            <a:off x="2106097" y="2539603"/>
            <a:ext cx="11748373" cy="288131"/>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Create hundreds or thousands of decision trees, each learning from the data independently</a:t>
            </a:r>
            <a:endParaRPr b="0" i="0" sz="1700" u="none" cap="none" strike="noStrike"/>
          </a:p>
        </p:txBody>
      </p:sp>
      <p:pic>
        <p:nvPicPr>
          <p:cNvPr descr="preencoded.png" id="79" name="Google Shape;79;p13"/>
          <p:cNvPicPr preferRelativeResize="0"/>
          <p:nvPr/>
        </p:nvPicPr>
        <p:blipFill rotWithShape="1">
          <a:blip r:embed="rId4">
            <a:alphaModFix/>
          </a:blip>
          <a:srcRect b="0" l="0" r="0" t="0"/>
          <a:stretch/>
        </p:blipFill>
        <p:spPr>
          <a:xfrm>
            <a:off x="775930" y="3100745"/>
            <a:ext cx="1108472" cy="1330166"/>
          </a:xfrm>
          <a:prstGeom prst="rect">
            <a:avLst/>
          </a:prstGeom>
          <a:noFill/>
          <a:ln>
            <a:noFill/>
          </a:ln>
        </p:spPr>
      </p:pic>
      <p:sp>
        <p:nvSpPr>
          <p:cNvPr id="80" name="Google Shape;80;p13"/>
          <p:cNvSpPr/>
          <p:nvPr/>
        </p:nvSpPr>
        <p:spPr>
          <a:xfrm>
            <a:off x="2106097" y="3322439"/>
            <a:ext cx="3186827" cy="41433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Add Diversity</a:t>
            </a:r>
            <a:endParaRPr b="0" i="0" sz="2500" u="none" cap="none" strike="noStrike"/>
          </a:p>
        </p:txBody>
      </p:sp>
      <p:sp>
        <p:nvSpPr>
          <p:cNvPr id="81" name="Google Shape;81;p13"/>
          <p:cNvSpPr/>
          <p:nvPr/>
        </p:nvSpPr>
        <p:spPr>
          <a:xfrm>
            <a:off x="2106097" y="3869769"/>
            <a:ext cx="11748373" cy="288131"/>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Each tree sees a random subset of data and features, ensuring unique perspectives</a:t>
            </a:r>
            <a:endParaRPr b="0" i="0" sz="1700" u="none" cap="none" strike="noStrike"/>
          </a:p>
        </p:txBody>
      </p:sp>
      <p:pic>
        <p:nvPicPr>
          <p:cNvPr descr="preencoded.png" id="82" name="Google Shape;82;p13"/>
          <p:cNvPicPr preferRelativeResize="0"/>
          <p:nvPr/>
        </p:nvPicPr>
        <p:blipFill rotWithShape="1">
          <a:blip r:embed="rId5">
            <a:alphaModFix/>
          </a:blip>
          <a:srcRect b="0" l="0" r="0" t="0"/>
          <a:stretch/>
        </p:blipFill>
        <p:spPr>
          <a:xfrm>
            <a:off x="775930" y="4430911"/>
            <a:ext cx="1108472" cy="1330166"/>
          </a:xfrm>
          <a:prstGeom prst="rect">
            <a:avLst/>
          </a:prstGeom>
          <a:noFill/>
          <a:ln>
            <a:noFill/>
          </a:ln>
        </p:spPr>
      </p:pic>
      <p:sp>
        <p:nvSpPr>
          <p:cNvPr id="83" name="Google Shape;83;p13"/>
          <p:cNvSpPr/>
          <p:nvPr/>
        </p:nvSpPr>
        <p:spPr>
          <a:xfrm>
            <a:off x="2106097" y="4652605"/>
            <a:ext cx="3186827" cy="41433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Combine Results</a:t>
            </a:r>
            <a:endParaRPr b="0" i="0" sz="2500" u="none" cap="none" strike="noStrike"/>
          </a:p>
        </p:txBody>
      </p:sp>
      <p:sp>
        <p:nvSpPr>
          <p:cNvPr id="84" name="Google Shape;84;p13"/>
          <p:cNvSpPr/>
          <p:nvPr/>
        </p:nvSpPr>
        <p:spPr>
          <a:xfrm>
            <a:off x="2106097" y="5199936"/>
            <a:ext cx="11748373" cy="288131"/>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Aggregate predictions through voting (classification) or averaging (regression)</a:t>
            </a:r>
            <a:endParaRPr b="0" i="0" sz="1700" u="none" cap="none" strike="noStrike"/>
          </a:p>
        </p:txBody>
      </p:sp>
      <p:sp>
        <p:nvSpPr>
          <p:cNvPr id="85" name="Google Shape;85;p13"/>
          <p:cNvSpPr/>
          <p:nvPr/>
        </p:nvSpPr>
        <p:spPr>
          <a:xfrm>
            <a:off x="1108472" y="6259711"/>
            <a:ext cx="12745998" cy="576263"/>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"The forest is wiser than any single tree. By introducing controlled randomness and combining diverse predictions, Random Forest transforms weakness into collective strength."</a:t>
            </a:r>
            <a:endParaRPr b="0" i="0" sz="1700" u="none" cap="none" strike="noStrike"/>
          </a:p>
        </p:txBody>
      </p:sp>
      <p:sp>
        <p:nvSpPr>
          <p:cNvPr id="86" name="Google Shape;86;p13"/>
          <p:cNvSpPr/>
          <p:nvPr/>
        </p:nvSpPr>
        <p:spPr>
          <a:xfrm>
            <a:off x="1108472" y="7085290"/>
            <a:ext cx="12745998" cy="288131"/>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SzPts val="1700"/>
              <a:buFont typeface="Arial"/>
              <a:buNone/>
            </a:pPr>
            <a:r>
              <a:t/>
            </a:r>
            <a:endParaRPr b="0" i="0" sz="1700" u="none" cap="none" strike="noStrike"/>
          </a:p>
        </p:txBody>
      </p:sp>
      <p:sp>
        <p:nvSpPr>
          <p:cNvPr id="87" name="Google Shape;87;p13"/>
          <p:cNvSpPr/>
          <p:nvPr/>
        </p:nvSpPr>
        <p:spPr>
          <a:xfrm>
            <a:off x="775930" y="6010394"/>
            <a:ext cx="30480" cy="1612344"/>
          </a:xfrm>
          <a:prstGeom prst="rect">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659963" y="518874"/>
            <a:ext cx="6645712" cy="704850"/>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532418"/>
              </a:buClr>
              <a:buSzPts val="4250"/>
              <a:buFont typeface="Marcellus"/>
              <a:buNone/>
            </a:pPr>
            <a:r>
              <a:rPr b="0" i="0" lang="en-US" sz="4250" u="none" cap="none" strike="noStrike">
                <a:solidFill>
                  <a:srgbClr val="532418"/>
                </a:solidFill>
                <a:latin typeface="Marcellus"/>
                <a:ea typeface="Marcellus"/>
                <a:cs typeface="Marcellus"/>
                <a:sym typeface="Marcellus"/>
              </a:rPr>
              <a:t>How Random Forest Works</a:t>
            </a:r>
            <a:endParaRPr b="0" i="0" sz="4250" u="none" cap="none" strike="noStrike"/>
          </a:p>
        </p:txBody>
      </p:sp>
      <p:sp>
        <p:nvSpPr>
          <p:cNvPr id="94" name="Google Shape;94;p14"/>
          <p:cNvSpPr/>
          <p:nvPr/>
        </p:nvSpPr>
        <p:spPr>
          <a:xfrm>
            <a:off x="659963" y="1600795"/>
            <a:ext cx="13310473" cy="735449"/>
          </a:xfrm>
          <a:prstGeom prst="rect">
            <a:avLst/>
          </a:prstGeom>
          <a:noFill/>
          <a:ln>
            <a:noFill/>
          </a:ln>
        </p:spPr>
        <p:txBody>
          <a:bodyPr anchorCtr="0" anchor="t" bIns="0" lIns="0" spcFirstLastPara="1" rIns="0" wrap="square" tIns="0">
            <a:noAutofit/>
          </a:bodyPr>
          <a:lstStyle/>
          <a:p>
            <a:pPr indent="0" lvl="0" marL="0" marR="0" rtl="0" algn="l">
              <a:lnSpc>
                <a:spcPct val="131034"/>
              </a:lnSpc>
              <a:spcBef>
                <a:spcPts val="0"/>
              </a:spcBef>
              <a:spcAft>
                <a:spcPts val="0"/>
              </a:spcAft>
              <a:buClr>
                <a:srgbClr val="67534F"/>
              </a:buClr>
              <a:buSzPts val="1450"/>
              <a:buFont typeface="Montserrat"/>
              <a:buNone/>
            </a:pPr>
            <a:r>
              <a:rPr b="0" i="0" lang="en-US" sz="1450" u="none" cap="none" strike="noStrike">
                <a:solidFill>
                  <a:srgbClr val="67534F"/>
                </a:solidFill>
                <a:latin typeface="Montserrat"/>
                <a:ea typeface="Montserrat"/>
                <a:cs typeface="Montserrat"/>
                <a:sym typeface="Montserrat"/>
              </a:rPr>
              <a:t>Random Forest builds multiple decision trees during training, each using a random subset of the data and features. When making predictions, it aggregates the results from all trees—using majority voting for classification or averaging for regression—to produce a final output that is more accurate and stable than any individual tree.</a:t>
            </a:r>
            <a:endParaRPr b="0" i="0" sz="1450" u="none" cap="none" strike="noStrike"/>
          </a:p>
        </p:txBody>
      </p:sp>
      <p:pic>
        <p:nvPicPr>
          <p:cNvPr descr="preencoded.png" id="95" name="Google Shape;95;p14"/>
          <p:cNvPicPr preferRelativeResize="0"/>
          <p:nvPr/>
        </p:nvPicPr>
        <p:blipFill rotWithShape="1">
          <a:blip r:embed="rId3">
            <a:alphaModFix/>
          </a:blip>
          <a:srcRect b="0" l="0" r="0" t="0"/>
          <a:stretch/>
        </p:blipFill>
        <p:spPr>
          <a:xfrm>
            <a:off x="3014363" y="2567670"/>
            <a:ext cx="8601670" cy="51624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p:nvPr/>
        </p:nvSpPr>
        <p:spPr>
          <a:xfrm>
            <a:off x="793790" y="1230749"/>
            <a:ext cx="9099590"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Random Forest Improves</a:t>
            </a:r>
            <a:endParaRPr b="0" i="0" sz="5100" u="none" cap="none" strike="noStrike"/>
          </a:p>
        </p:txBody>
      </p:sp>
      <p:sp>
        <p:nvSpPr>
          <p:cNvPr id="102" name="Google Shape;102;p15"/>
          <p:cNvSpPr/>
          <p:nvPr/>
        </p:nvSpPr>
        <p:spPr>
          <a:xfrm>
            <a:off x="793790" y="2418636"/>
            <a:ext cx="4196358" cy="3735348"/>
          </a:xfrm>
          <a:prstGeom prst="roundRect">
            <a:avLst>
              <a:gd fmla="val 2550"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1043464" y="2668310"/>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4" name="Google Shape;104;p15"/>
          <p:cNvPicPr preferRelativeResize="0"/>
          <p:nvPr/>
        </p:nvPicPr>
        <p:blipFill rotWithShape="1">
          <a:blip r:embed="rId3">
            <a:alphaModFix/>
          </a:blip>
          <a:srcRect b="0" l="0" r="0" t="0"/>
          <a:stretch/>
        </p:blipFill>
        <p:spPr>
          <a:xfrm>
            <a:off x="1230630" y="2855476"/>
            <a:ext cx="306110" cy="306110"/>
          </a:xfrm>
          <a:prstGeom prst="rect">
            <a:avLst/>
          </a:prstGeom>
          <a:noFill/>
          <a:ln>
            <a:noFill/>
          </a:ln>
        </p:spPr>
      </p:pic>
      <p:sp>
        <p:nvSpPr>
          <p:cNvPr id="105" name="Google Shape;105;p15"/>
          <p:cNvSpPr/>
          <p:nvPr/>
        </p:nvSpPr>
        <p:spPr>
          <a:xfrm>
            <a:off x="1043464" y="357556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Reduces Overfitting</a:t>
            </a:r>
            <a:endParaRPr b="0" i="0" sz="2550" u="none" cap="none" strike="noStrike"/>
          </a:p>
        </p:txBody>
      </p:sp>
      <p:sp>
        <p:nvSpPr>
          <p:cNvPr id="106" name="Google Shape;106;p15"/>
          <p:cNvSpPr/>
          <p:nvPr/>
        </p:nvSpPr>
        <p:spPr>
          <a:xfrm>
            <a:off x="1043464" y="4135517"/>
            <a:ext cx="3697010" cy="1768793"/>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By averaging predictions across many trees, Random Forest naturally smooths out individual errors and prevents memorization of training data noise</a:t>
            </a:r>
            <a:endParaRPr b="0" i="0" sz="1750" u="none" cap="none" strike="noStrike"/>
          </a:p>
        </p:txBody>
      </p:sp>
      <p:sp>
        <p:nvSpPr>
          <p:cNvPr id="107" name="Google Shape;107;p15"/>
          <p:cNvSpPr/>
          <p:nvPr/>
        </p:nvSpPr>
        <p:spPr>
          <a:xfrm>
            <a:off x="5216962" y="2418636"/>
            <a:ext cx="4196358" cy="3735348"/>
          </a:xfrm>
          <a:prstGeom prst="roundRect">
            <a:avLst>
              <a:gd fmla="val 2550"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5466636" y="2668310"/>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9" name="Google Shape;109;p15"/>
          <p:cNvPicPr preferRelativeResize="0"/>
          <p:nvPr/>
        </p:nvPicPr>
        <p:blipFill rotWithShape="1">
          <a:blip r:embed="rId4">
            <a:alphaModFix/>
          </a:blip>
          <a:srcRect b="0" l="0" r="0" t="0"/>
          <a:stretch/>
        </p:blipFill>
        <p:spPr>
          <a:xfrm>
            <a:off x="5653802" y="2855476"/>
            <a:ext cx="306110" cy="306110"/>
          </a:xfrm>
          <a:prstGeom prst="rect">
            <a:avLst/>
          </a:prstGeom>
          <a:noFill/>
          <a:ln>
            <a:noFill/>
          </a:ln>
        </p:spPr>
      </p:pic>
      <p:sp>
        <p:nvSpPr>
          <p:cNvPr id="110" name="Google Shape;110;p15"/>
          <p:cNvSpPr/>
          <p:nvPr/>
        </p:nvSpPr>
        <p:spPr>
          <a:xfrm>
            <a:off x="5466636" y="3575566"/>
            <a:ext cx="3566517"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Improves Generalization</a:t>
            </a:r>
            <a:endParaRPr b="0" i="0" sz="2550" u="none" cap="none" strike="noStrike"/>
          </a:p>
        </p:txBody>
      </p:sp>
      <p:sp>
        <p:nvSpPr>
          <p:cNvPr id="111" name="Google Shape;111;p15"/>
          <p:cNvSpPr/>
          <p:nvPr/>
        </p:nvSpPr>
        <p:spPr>
          <a:xfrm>
            <a:off x="5466636" y="4135517"/>
            <a:ext cx="3697010"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model learns robust patterns that transfer well to new, unseen data rather than fitting too closely to training examples</a:t>
            </a:r>
            <a:endParaRPr b="0" i="0" sz="1750" u="none" cap="none" strike="noStrike"/>
          </a:p>
        </p:txBody>
      </p:sp>
      <p:sp>
        <p:nvSpPr>
          <p:cNvPr id="112" name="Google Shape;112;p15"/>
          <p:cNvSpPr/>
          <p:nvPr/>
        </p:nvSpPr>
        <p:spPr>
          <a:xfrm>
            <a:off x="9640133" y="2418636"/>
            <a:ext cx="4196358" cy="3735348"/>
          </a:xfrm>
          <a:prstGeom prst="roundRect">
            <a:avLst>
              <a:gd fmla="val 2550"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9889808" y="2668310"/>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4" name="Google Shape;114;p15"/>
          <p:cNvPicPr preferRelativeResize="0"/>
          <p:nvPr/>
        </p:nvPicPr>
        <p:blipFill rotWithShape="1">
          <a:blip r:embed="rId5">
            <a:alphaModFix/>
          </a:blip>
          <a:srcRect b="0" l="0" r="0" t="0"/>
          <a:stretch/>
        </p:blipFill>
        <p:spPr>
          <a:xfrm>
            <a:off x="10076974" y="2855476"/>
            <a:ext cx="306110" cy="306110"/>
          </a:xfrm>
          <a:prstGeom prst="rect">
            <a:avLst/>
          </a:prstGeom>
          <a:noFill/>
          <a:ln>
            <a:noFill/>
          </a:ln>
        </p:spPr>
      </p:pic>
      <p:sp>
        <p:nvSpPr>
          <p:cNvPr id="115" name="Google Shape;115;p15"/>
          <p:cNvSpPr/>
          <p:nvPr/>
        </p:nvSpPr>
        <p:spPr>
          <a:xfrm>
            <a:off x="9889808" y="357556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Stable Predictions</a:t>
            </a:r>
            <a:endParaRPr b="0" i="0" sz="2550" u="none" cap="none" strike="noStrike"/>
          </a:p>
        </p:txBody>
      </p:sp>
      <p:sp>
        <p:nvSpPr>
          <p:cNvPr id="116" name="Google Shape;116;p15"/>
          <p:cNvSpPr/>
          <p:nvPr/>
        </p:nvSpPr>
        <p:spPr>
          <a:xfrm>
            <a:off x="9889808" y="4135517"/>
            <a:ext cx="3697010"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Small variations in input data produce consistent outputs, making the algorithm reliable and trustworthy in production environments</a:t>
            </a:r>
            <a:endParaRPr b="0" i="0" sz="1750" u="none" cap="none" strike="noStrike"/>
          </a:p>
        </p:txBody>
      </p:sp>
      <p:sp>
        <p:nvSpPr>
          <p:cNvPr id="117" name="Google Shape;117;p15"/>
          <p:cNvSpPr/>
          <p:nvPr/>
        </p:nvSpPr>
        <p:spPr>
          <a:xfrm>
            <a:off x="793790" y="6409134"/>
            <a:ext cx="1304282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These improvements make Random Forest particularly valuable when working with noisy data or when model reliability is critical for business decisions.</a:t>
            </a:r>
            <a:endParaRPr b="0" i="0" sz="17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p:nvPr/>
        </p:nvSpPr>
        <p:spPr>
          <a:xfrm>
            <a:off x="793790" y="909757"/>
            <a:ext cx="8842653"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Where Random Forest Is Used</a:t>
            </a:r>
            <a:endParaRPr b="0" i="0" sz="5100" u="none" cap="none" strike="noStrike"/>
          </a:p>
        </p:txBody>
      </p:sp>
      <p:sp>
        <p:nvSpPr>
          <p:cNvPr id="124" name="Google Shape;124;p16"/>
          <p:cNvSpPr/>
          <p:nvPr/>
        </p:nvSpPr>
        <p:spPr>
          <a:xfrm>
            <a:off x="793790" y="2097643"/>
            <a:ext cx="1304282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Random Forest has become a go-to algorithm across industries thanks to its versatility, accuracy, and ease of use. Here are some common applications:</a:t>
            </a:r>
            <a:endParaRPr b="0" i="0" sz="1750" u="none" cap="none" strike="noStrike"/>
          </a:p>
        </p:txBody>
      </p:sp>
      <p:sp>
        <p:nvSpPr>
          <p:cNvPr id="125" name="Google Shape;125;p16"/>
          <p:cNvSpPr/>
          <p:nvPr/>
        </p:nvSpPr>
        <p:spPr>
          <a:xfrm>
            <a:off x="793790" y="3282553"/>
            <a:ext cx="4196358" cy="4037290"/>
          </a:xfrm>
          <a:prstGeom prst="roundRect">
            <a:avLst>
              <a:gd fmla="val 3624"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793790" y="3252073"/>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2551688" y="2942392"/>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 name="Google Shape;128;p16"/>
          <p:cNvPicPr preferRelativeResize="0"/>
          <p:nvPr/>
        </p:nvPicPr>
        <p:blipFill rotWithShape="1">
          <a:blip r:embed="rId3">
            <a:alphaModFix/>
          </a:blip>
          <a:srcRect b="0" l="0" r="0" t="0"/>
          <a:stretch/>
        </p:blipFill>
        <p:spPr>
          <a:xfrm>
            <a:off x="2755761" y="3146465"/>
            <a:ext cx="272177" cy="272177"/>
          </a:xfrm>
          <a:prstGeom prst="rect">
            <a:avLst/>
          </a:prstGeom>
          <a:noFill/>
          <a:ln>
            <a:noFill/>
          </a:ln>
        </p:spPr>
      </p:pic>
      <p:sp>
        <p:nvSpPr>
          <p:cNvPr id="129" name="Google Shape;129;p16"/>
          <p:cNvSpPr/>
          <p:nvPr/>
        </p:nvSpPr>
        <p:spPr>
          <a:xfrm>
            <a:off x="1051084" y="3849529"/>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Tabular Datasets</a:t>
            </a:r>
            <a:endParaRPr b="0" i="0" sz="2550" u="none" cap="none" strike="noStrike"/>
          </a:p>
        </p:txBody>
      </p:sp>
      <p:sp>
        <p:nvSpPr>
          <p:cNvPr id="130" name="Google Shape;130;p16"/>
          <p:cNvSpPr/>
          <p:nvPr/>
        </p:nvSpPr>
        <p:spPr>
          <a:xfrm>
            <a:off x="1051084" y="4409480"/>
            <a:ext cx="3681770"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Excels with structured data in rows and columns—think customer databases, financial records, and sensor readings</a:t>
            </a:r>
            <a:endParaRPr b="0" i="0" sz="1750" u="none" cap="none" strike="noStrike"/>
          </a:p>
        </p:txBody>
      </p:sp>
      <p:sp>
        <p:nvSpPr>
          <p:cNvPr id="131" name="Google Shape;131;p16"/>
          <p:cNvSpPr/>
          <p:nvPr/>
        </p:nvSpPr>
        <p:spPr>
          <a:xfrm>
            <a:off x="1051084" y="5724763"/>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Customer churn prediction</a:t>
            </a:r>
            <a:endParaRPr b="0" i="0" sz="1750" u="none" cap="none" strike="noStrike"/>
          </a:p>
        </p:txBody>
      </p:sp>
      <p:sp>
        <p:nvSpPr>
          <p:cNvPr id="132" name="Google Shape;132;p16"/>
          <p:cNvSpPr/>
          <p:nvPr/>
        </p:nvSpPr>
        <p:spPr>
          <a:xfrm>
            <a:off x="1051084" y="6098857"/>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Credit risk assessment</a:t>
            </a:r>
            <a:endParaRPr b="0" i="0" sz="1750" u="none" cap="none" strike="noStrike"/>
          </a:p>
        </p:txBody>
      </p:sp>
      <p:sp>
        <p:nvSpPr>
          <p:cNvPr id="133" name="Google Shape;133;p16"/>
          <p:cNvSpPr/>
          <p:nvPr/>
        </p:nvSpPr>
        <p:spPr>
          <a:xfrm>
            <a:off x="1051084" y="6472952"/>
            <a:ext cx="3681770" cy="589598"/>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Quality control in manufacturing</a:t>
            </a:r>
            <a:endParaRPr b="0" i="0" sz="1750" u="none" cap="none" strike="noStrike"/>
          </a:p>
        </p:txBody>
      </p:sp>
      <p:sp>
        <p:nvSpPr>
          <p:cNvPr id="134" name="Google Shape;134;p16"/>
          <p:cNvSpPr/>
          <p:nvPr/>
        </p:nvSpPr>
        <p:spPr>
          <a:xfrm>
            <a:off x="5216962" y="3282553"/>
            <a:ext cx="4196358" cy="4037290"/>
          </a:xfrm>
          <a:prstGeom prst="roundRect">
            <a:avLst>
              <a:gd fmla="val 3624"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5216962" y="3252073"/>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6974860" y="2942392"/>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7" name="Google Shape;137;p16"/>
          <p:cNvPicPr preferRelativeResize="0"/>
          <p:nvPr/>
        </p:nvPicPr>
        <p:blipFill rotWithShape="1">
          <a:blip r:embed="rId4">
            <a:alphaModFix/>
          </a:blip>
          <a:srcRect b="0" l="0" r="0" t="0"/>
          <a:stretch/>
        </p:blipFill>
        <p:spPr>
          <a:xfrm>
            <a:off x="7178933" y="3146465"/>
            <a:ext cx="272177" cy="272177"/>
          </a:xfrm>
          <a:prstGeom prst="rect">
            <a:avLst/>
          </a:prstGeom>
          <a:noFill/>
          <a:ln>
            <a:noFill/>
          </a:ln>
        </p:spPr>
      </p:pic>
      <p:sp>
        <p:nvSpPr>
          <p:cNvPr id="138" name="Google Shape;138;p16"/>
          <p:cNvSpPr/>
          <p:nvPr/>
        </p:nvSpPr>
        <p:spPr>
          <a:xfrm>
            <a:off x="5474256" y="3849529"/>
            <a:ext cx="3315891"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Classification Problems</a:t>
            </a:r>
            <a:endParaRPr b="0" i="0" sz="2550" u="none" cap="none" strike="noStrike"/>
          </a:p>
        </p:txBody>
      </p:sp>
      <p:sp>
        <p:nvSpPr>
          <p:cNvPr id="139" name="Google Shape;139;p16"/>
          <p:cNvSpPr/>
          <p:nvPr/>
        </p:nvSpPr>
        <p:spPr>
          <a:xfrm>
            <a:off x="5474256" y="4409480"/>
            <a:ext cx="3681770"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Identifies which category an observation belongs to with high accuracy across diverse domains</a:t>
            </a:r>
            <a:endParaRPr b="0" i="0" sz="1750" u="none" cap="none" strike="noStrike"/>
          </a:p>
        </p:txBody>
      </p:sp>
      <p:sp>
        <p:nvSpPr>
          <p:cNvPr id="140" name="Google Shape;140;p16"/>
          <p:cNvSpPr/>
          <p:nvPr/>
        </p:nvSpPr>
        <p:spPr>
          <a:xfrm>
            <a:off x="5474256" y="5724763"/>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Email spam detection</a:t>
            </a:r>
            <a:endParaRPr b="0" i="0" sz="1750" u="none" cap="none" strike="noStrike"/>
          </a:p>
        </p:txBody>
      </p:sp>
      <p:sp>
        <p:nvSpPr>
          <p:cNvPr id="141" name="Google Shape;141;p16"/>
          <p:cNvSpPr/>
          <p:nvPr/>
        </p:nvSpPr>
        <p:spPr>
          <a:xfrm>
            <a:off x="5474256" y="6098857"/>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Medical diagnosis support</a:t>
            </a:r>
            <a:endParaRPr b="0" i="0" sz="1750" u="none" cap="none" strike="noStrike"/>
          </a:p>
        </p:txBody>
      </p:sp>
      <p:sp>
        <p:nvSpPr>
          <p:cNvPr id="142" name="Google Shape;142;p16"/>
          <p:cNvSpPr/>
          <p:nvPr/>
        </p:nvSpPr>
        <p:spPr>
          <a:xfrm>
            <a:off x="5474256" y="6472952"/>
            <a:ext cx="3681770" cy="589598"/>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Fraud detection in transactions</a:t>
            </a:r>
            <a:endParaRPr b="0" i="0" sz="1750" u="none" cap="none" strike="noStrike"/>
          </a:p>
        </p:txBody>
      </p:sp>
      <p:sp>
        <p:nvSpPr>
          <p:cNvPr id="143" name="Google Shape;143;p16"/>
          <p:cNvSpPr/>
          <p:nvPr/>
        </p:nvSpPr>
        <p:spPr>
          <a:xfrm>
            <a:off x="9640133" y="3282553"/>
            <a:ext cx="4196358" cy="4037290"/>
          </a:xfrm>
          <a:prstGeom prst="roundRect">
            <a:avLst>
              <a:gd fmla="val 3624"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9640133" y="3252073"/>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11398032" y="2942392"/>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6" name="Google Shape;146;p16"/>
          <p:cNvPicPr preferRelativeResize="0"/>
          <p:nvPr/>
        </p:nvPicPr>
        <p:blipFill rotWithShape="1">
          <a:blip r:embed="rId5">
            <a:alphaModFix/>
          </a:blip>
          <a:srcRect b="0" l="0" r="0" t="0"/>
          <a:stretch/>
        </p:blipFill>
        <p:spPr>
          <a:xfrm>
            <a:off x="11602105" y="3146465"/>
            <a:ext cx="272177" cy="272177"/>
          </a:xfrm>
          <a:prstGeom prst="rect">
            <a:avLst/>
          </a:prstGeom>
          <a:noFill/>
          <a:ln>
            <a:noFill/>
          </a:ln>
        </p:spPr>
      </p:pic>
      <p:sp>
        <p:nvSpPr>
          <p:cNvPr id="147" name="Google Shape;147;p16"/>
          <p:cNvSpPr/>
          <p:nvPr/>
        </p:nvSpPr>
        <p:spPr>
          <a:xfrm>
            <a:off x="9897427" y="3849529"/>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Complex Regression</a:t>
            </a:r>
            <a:endParaRPr b="0" i="0" sz="2550" u="none" cap="none" strike="noStrike"/>
          </a:p>
        </p:txBody>
      </p:sp>
      <p:sp>
        <p:nvSpPr>
          <p:cNvPr id="148" name="Google Shape;148;p16"/>
          <p:cNvSpPr/>
          <p:nvPr/>
        </p:nvSpPr>
        <p:spPr>
          <a:xfrm>
            <a:off x="9897427" y="4409480"/>
            <a:ext cx="3681770"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Predicts continuous values even when relationships are nonlinear and feature interactions are intricate</a:t>
            </a:r>
            <a:endParaRPr b="0" i="0" sz="1750" u="none" cap="none" strike="noStrike"/>
          </a:p>
        </p:txBody>
      </p:sp>
      <p:sp>
        <p:nvSpPr>
          <p:cNvPr id="149" name="Google Shape;149;p16"/>
          <p:cNvSpPr/>
          <p:nvPr/>
        </p:nvSpPr>
        <p:spPr>
          <a:xfrm>
            <a:off x="9897427" y="5724763"/>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Real estate price prediction</a:t>
            </a:r>
            <a:endParaRPr b="0" i="0" sz="1750" u="none" cap="none" strike="noStrike"/>
          </a:p>
        </p:txBody>
      </p:sp>
      <p:sp>
        <p:nvSpPr>
          <p:cNvPr id="150" name="Google Shape;150;p16"/>
          <p:cNvSpPr/>
          <p:nvPr/>
        </p:nvSpPr>
        <p:spPr>
          <a:xfrm>
            <a:off x="9897427" y="6098857"/>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Demand forecasting</a:t>
            </a:r>
            <a:endParaRPr b="0" i="0" sz="1750" u="none" cap="none" strike="noStrike"/>
          </a:p>
        </p:txBody>
      </p:sp>
      <p:sp>
        <p:nvSpPr>
          <p:cNvPr id="151" name="Google Shape;151;p16"/>
          <p:cNvSpPr/>
          <p:nvPr/>
        </p:nvSpPr>
        <p:spPr>
          <a:xfrm>
            <a:off x="9897427" y="6472952"/>
            <a:ext cx="3681770" cy="294799"/>
          </a:xfrm>
          <a:prstGeom prst="rect">
            <a:avLst/>
          </a:prstGeom>
          <a:noFill/>
          <a:ln>
            <a:noFill/>
          </a:ln>
        </p:spPr>
        <p:txBody>
          <a:bodyPr anchorCtr="0" anchor="t" bIns="0" lIns="0" spcFirstLastPara="1" rIns="0" wrap="square" tIns="0">
            <a:noAutofit/>
          </a:bodyPr>
          <a:lstStyle/>
          <a:p>
            <a:pPr indent="-342900" lvl="0" marL="342900" marR="0" rtl="0" algn="l">
              <a:lnSpc>
                <a:spcPct val="131428"/>
              </a:lnSpc>
              <a:spcBef>
                <a:spcPts val="0"/>
              </a:spcBef>
              <a:spcAft>
                <a:spcPts val="0"/>
              </a:spcAft>
              <a:buClr>
                <a:srgbClr val="67534F"/>
              </a:buClr>
              <a:buSzPts val="1750"/>
              <a:buFont typeface="Montserrat"/>
              <a:buChar char="•"/>
            </a:pPr>
            <a:r>
              <a:rPr b="0" i="0" lang="en-US" sz="1750" u="none" cap="none" strike="noStrike">
                <a:solidFill>
                  <a:srgbClr val="67534F"/>
                </a:solidFill>
                <a:latin typeface="Montserrat"/>
                <a:ea typeface="Montserrat"/>
                <a:cs typeface="Montserrat"/>
                <a:sym typeface="Montserrat"/>
              </a:rPr>
              <a:t>Environmental modeling</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